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77" r:id="rId3"/>
    <p:sldId id="256" r:id="rId4"/>
    <p:sldId id="258" r:id="rId5"/>
    <p:sldId id="275" r:id="rId6"/>
    <p:sldId id="267" r:id="rId7"/>
    <p:sldId id="272" r:id="rId8"/>
    <p:sldId id="273" r:id="rId9"/>
    <p:sldId id="274" r:id="rId10"/>
  </p:sldIdLst>
  <p:sldSz cx="6858000" cy="9906000" type="A4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ément BRUN" initials="CB" lastIdx="1" clrIdx="0">
    <p:extLst>
      <p:ext uri="{19B8F6BF-5375-455C-9EA6-DF929625EA0E}">
        <p15:presenceInfo xmlns:p15="http://schemas.microsoft.com/office/powerpoint/2012/main" userId="Clément BR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80"/>
    <a:srgbClr val="FF6600"/>
    <a:srgbClr val="E25B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08" autoAdjust="0"/>
  </p:normalViewPr>
  <p:slideViewPr>
    <p:cSldViewPr snapToGrid="0" snapToObjects="1">
      <p:cViewPr varScale="1">
        <p:scale>
          <a:sx n="77" d="100"/>
          <a:sy n="77" d="100"/>
        </p:scale>
        <p:origin x="3150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30978-AB48-264C-AE7B-771414537F39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22823-27CD-C546-B3A2-13B2C8120F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550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E5D4F-9FEA-A64F-BFBA-5CB7C37BA158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65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B1532-AD74-E647-884D-DC04528F1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227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3C-1F3C-7244-AF3D-1FB0EA1D8CAC}" type="datetime1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0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A777-63C3-174B-9DA9-8DFEEF145728}" type="datetime1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61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01E20-2E8B-9B42-BBB2-03AC4858A286}" type="datetime1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3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27339-85E9-41E3-8696-2BC813954CBA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DCBB9-EEEC-4FD1-8640-64EA84B2C19A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33404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75BB3-C2B8-4BAB-8ACF-9FA8F1272DA4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DB941-FC08-4503-A4F5-1D74275DEEB9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7874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BBDAC-6864-4017-89AF-6C479F2381AA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1CB3E-3186-44D5-AFD3-87FAF74225B9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076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6BE8D-86A6-40F5-8CF3-B3FD41C3FA81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85981-387E-47C4-B06E-B49A4FDC26E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7045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2295B7-DAF2-4C9D-B18E-4AE0D4C7CAAA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8229-360C-4A88-8939-E6D72A151B8C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265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524C50-A747-46CD-A416-4C04C23B481F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766EE-AEF8-4B76-9D05-A755A8ADBC66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2188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A3415-7CDF-4C0B-94CD-4B78C0F75564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A5F3-1B39-408B-BF12-CA3AEF9FA37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4696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ADC5D-3A44-49EC-A4F8-466651D3D3FD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820B9-7932-41E0-8150-3B2B4C56122A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058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664C-C5C6-484A-9315-6F3D9F33C3D8}" type="datetime1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802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571968-6804-4F56-BAFB-177165E7A8EC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E9EF2-944F-4829-AD2E-690AAF9C4FD4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65207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6D0D9-7F2C-42DA-9B35-92C42828B86D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062FB-A52C-4BEA-AC7D-D3D8E0A7E319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272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179FB-9178-4FF2-9712-BCE31B0CD776}" type="datetime1">
              <a:rPr lang="fr-FR" altLang="fr-FR" smtClean="0"/>
              <a:pPr/>
              <a:t>23/01/2018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/>
              <a:t>Service Ressources Humaines - Pôle GPEC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CDB6F-CA11-4945-B9F0-E3E0783A15CA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1439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E2CC-07AA-2C41-8B61-E9896EFCCD00}" type="datetime1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56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C86C-4A34-6D40-8406-FE80184AD9DE}" type="datetime1">
              <a:rPr lang="fr-FR" smtClean="0"/>
              <a:t>23/01/2018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1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6521-9901-C349-BAFC-86AAB3EBEEB2}" type="datetime1">
              <a:rPr lang="fr-FR" smtClean="0"/>
              <a:t>23/01/2018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09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34CE-AD70-1B47-B511-71F4C72343B3}" type="datetime1">
              <a:rPr lang="fr-FR" smtClean="0"/>
              <a:t>23/01/2018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86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B7FD-2283-AD4B-BCD0-E423870946C0}" type="datetime1">
              <a:rPr lang="fr-FR" smtClean="0"/>
              <a:t>23/01/2018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90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C3D5-7AC7-3140-AD1A-2209CB7F0BC9}" type="datetime1">
              <a:rPr lang="fr-FR" smtClean="0"/>
              <a:t>23/01/2018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51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E0C7-D958-074C-8FA7-92BFEF0E797D}" type="datetime1">
              <a:rPr lang="fr-FR" smtClean="0"/>
              <a:t>23/01/2018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092700" y="-89605"/>
            <a:ext cx="1600200" cy="527403"/>
          </a:xfrm>
          <a:prstGeom prst="rect">
            <a:avLst/>
          </a:prstGeom>
        </p:spPr>
        <p:txBody>
          <a:bodyPr/>
          <a:lstStyle/>
          <a:p>
            <a:fld id="{1C8A3220-4545-DA4D-A037-4DB330EFE7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03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AA6B-7ADB-4F49-9864-D79DF2BACF90}" type="datetime1">
              <a:rPr lang="fr-FR" smtClean="0"/>
              <a:t>23/01/2018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91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720BCD-B25E-4BCB-8B75-7000D548B21D}" type="datetime1">
              <a:rPr lang="fr-FR" altLang="fr-FR" smtClean="0"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23/01/2018</a:t>
            </a:fld>
            <a:endParaRPr lang="fr-FR" altLang="fr-FR" dirty="0">
              <a:ea typeface="ＭＳ Ｐゴシック" pitchFamily="-65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ea typeface="ＭＳ Ｐゴシック" pitchFamily="-65" charset="-128"/>
              </a:rPr>
              <a:t>Service Ressources Humaines - Pôle GPEC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B8495C-0E03-4E08-AC43-B7543AAAAF9F}" type="slidenum">
              <a:rPr lang="fr-FR" altLang="fr-FR"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dirty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2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2800" y="9181395"/>
            <a:ext cx="2692400" cy="527403"/>
          </a:xfrm>
        </p:spPr>
        <p:txBody>
          <a:bodyPr/>
          <a:lstStyle/>
          <a:p>
            <a:r>
              <a:rPr lang="fr-FR" altLang="fr-FR" dirty="0"/>
              <a:t>Décembre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B941-FC08-4503-A4F5-1D74275DEEB9}" type="slidenum">
              <a:rPr lang="fr-FR" altLang="fr-FR" smtClean="0"/>
              <a:pPr/>
              <a:t>1</a:t>
            </a:fld>
            <a:endParaRPr lang="fr-FR" altLang="fr-FR" dirty="0"/>
          </a:p>
        </p:txBody>
      </p:sp>
      <p:sp>
        <p:nvSpPr>
          <p:cNvPr id="6" name="Rectangle 5"/>
          <p:cNvSpPr/>
          <p:nvPr/>
        </p:nvSpPr>
        <p:spPr>
          <a:xfrm>
            <a:off x="355600" y="533400"/>
            <a:ext cx="6159500" cy="8647995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altLang="fr-FR" sz="3200" b="1" dirty="0">
                <a:solidFill>
                  <a:schemeClr val="bg1"/>
                </a:solidFill>
                <a:latin typeface="Arial Black" pitchFamily="-65" charset="0"/>
              </a:rPr>
              <a:t>Harmonia</a:t>
            </a:r>
            <a:endParaRPr lang="fr-FR" altLang="fr-FR" sz="2800" b="1" dirty="0">
              <a:solidFill>
                <a:schemeClr val="bg1"/>
              </a:solidFill>
              <a:latin typeface="Arial Black" pitchFamily="-65" charset="0"/>
            </a:endParaRPr>
          </a:p>
          <a:p>
            <a:pPr algn="ctr">
              <a:lnSpc>
                <a:spcPct val="200000"/>
              </a:lnSpc>
            </a:pPr>
            <a:endParaRPr lang="fr-FR" altLang="fr-FR" b="1" dirty="0">
              <a:solidFill>
                <a:srgbClr val="92D050"/>
              </a:solidFill>
              <a:latin typeface="Arial Black" pitchFamily="-65" charset="0"/>
            </a:endParaRPr>
          </a:p>
          <a:p>
            <a:pPr algn="ctr">
              <a:lnSpc>
                <a:spcPct val="200000"/>
              </a:lnSpc>
            </a:pPr>
            <a:endParaRPr lang="fr-FR" altLang="fr-FR" b="1" dirty="0">
              <a:solidFill>
                <a:srgbClr val="92D050"/>
              </a:solidFill>
              <a:latin typeface="Arial Black" pitchFamily="-65" charset="0"/>
            </a:endParaRPr>
          </a:p>
          <a:p>
            <a:pPr algn="ctr">
              <a:lnSpc>
                <a:spcPct val="150000"/>
              </a:lnSpc>
            </a:pPr>
            <a:r>
              <a:rPr lang="fr-FR" altLang="fr-FR" sz="3600" b="1" dirty="0">
                <a:solidFill>
                  <a:schemeClr val="bg1"/>
                </a:solidFill>
                <a:latin typeface="Arial Black" pitchFamily="-65" charset="0"/>
              </a:rPr>
              <a:t>MODE D’EMPLOI</a:t>
            </a:r>
          </a:p>
          <a:p>
            <a:pPr algn="ctr">
              <a:lnSpc>
                <a:spcPct val="150000"/>
              </a:lnSpc>
            </a:pPr>
            <a:r>
              <a:rPr lang="fr-FR" altLang="fr-FR" sz="3600" b="1" dirty="0">
                <a:solidFill>
                  <a:schemeClr val="bg1"/>
                </a:solidFill>
                <a:latin typeface="Arial Black" pitchFamily="-65" charset="0"/>
              </a:rPr>
              <a:t> UTILISATEUR</a:t>
            </a:r>
          </a:p>
          <a:p>
            <a:pPr algn="ctr">
              <a:lnSpc>
                <a:spcPct val="200000"/>
              </a:lnSpc>
            </a:pPr>
            <a:endParaRPr lang="fr-FR" altLang="fr-FR" b="1" dirty="0">
              <a:solidFill>
                <a:schemeClr val="bg1"/>
              </a:solidFill>
              <a:latin typeface="Arial Black" pitchFamily="-65" charset="0"/>
            </a:endParaRPr>
          </a:p>
          <a:p>
            <a:pPr algn="ctr">
              <a:lnSpc>
                <a:spcPct val="200000"/>
              </a:lnSpc>
            </a:pPr>
            <a:endParaRPr lang="fr-FR" altLang="fr-FR" b="1" dirty="0">
              <a:solidFill>
                <a:schemeClr val="bg1"/>
              </a:solidFill>
              <a:latin typeface="Arial Black" pitchFamily="-65" charset="0"/>
            </a:endParaRPr>
          </a:p>
          <a:p>
            <a:pPr marL="285750" indent="-285750">
              <a:lnSpc>
                <a:spcPct val="200000"/>
              </a:lnSpc>
              <a:buSzPct val="112000"/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chemeClr val="bg1"/>
                </a:solidFill>
                <a:latin typeface="Arial Black" pitchFamily="-65" charset="0"/>
              </a:rPr>
              <a:t>Compléter sa page web personnelle</a:t>
            </a:r>
          </a:p>
          <a:p>
            <a:pPr marL="285750" indent="-285750">
              <a:lnSpc>
                <a:spcPct val="200000"/>
              </a:lnSpc>
              <a:buSzPct val="112000"/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chemeClr val="bg1"/>
                </a:solidFill>
                <a:latin typeface="Arial Black" pitchFamily="-65" charset="0"/>
              </a:rPr>
              <a:t>Proposer une nouvelle compétence</a:t>
            </a:r>
          </a:p>
          <a:p>
            <a:pPr marL="285750" indent="-285750">
              <a:lnSpc>
                <a:spcPct val="200000"/>
              </a:lnSpc>
              <a:buSzPct val="112000"/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chemeClr val="bg1"/>
                </a:solidFill>
                <a:latin typeface="Arial Black" pitchFamily="-65" charset="0"/>
              </a:rPr>
              <a:t>Visualiser un arbre de talents</a:t>
            </a:r>
          </a:p>
          <a:p>
            <a:pPr>
              <a:lnSpc>
                <a:spcPct val="200000"/>
              </a:lnSpc>
            </a:pPr>
            <a:endParaRPr lang="fr-FR" altLang="fr-FR" b="1" dirty="0">
              <a:solidFill>
                <a:schemeClr val="bg1"/>
              </a:solidFill>
              <a:latin typeface="Arial Black" pitchFamily="-65" charset="0"/>
            </a:endParaRPr>
          </a:p>
          <a:p>
            <a:pPr algn="ctr">
              <a:lnSpc>
                <a:spcPct val="200000"/>
              </a:lnSpc>
            </a:pPr>
            <a:endParaRPr lang="fr-FR" altLang="fr-FR" b="1" dirty="0">
              <a:solidFill>
                <a:schemeClr val="bg1"/>
              </a:solidFill>
              <a:latin typeface="Arial Black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6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4300" y="167746"/>
            <a:ext cx="6591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Vous souhaitez vous connecter </a:t>
            </a:r>
          </a:p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et accéder à votre page Web PERSONNELLE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5599" y="859503"/>
            <a:ext cx="618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1. Ouvrir votre navigateur (Mozilla Firefox fortement recommandé)</a:t>
            </a:r>
          </a:p>
          <a:p>
            <a:r>
              <a:rPr lang="fr-FR" sz="1600" dirty="0"/>
              <a:t>2. Entrer l’adresse suivante : 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129866" y="139700"/>
            <a:ext cx="58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1/6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64E36E-5408-4C9D-A243-D036012A5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5" t="13575" r="16445" b="27956"/>
          <a:stretch/>
        </p:blipFill>
        <p:spPr>
          <a:xfrm>
            <a:off x="448736" y="2316480"/>
            <a:ext cx="5895210" cy="28190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DBD0C45-37C3-415C-B4C1-BD9FB727096F}"/>
              </a:ext>
            </a:extLst>
          </p:cNvPr>
          <p:cNvSpPr txBox="1"/>
          <p:nvPr/>
        </p:nvSpPr>
        <p:spPr>
          <a:xfrm>
            <a:off x="4069079" y="3276600"/>
            <a:ext cx="190499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Entrer votre identifiant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E96591-2738-468A-8704-6808E588E6A0}"/>
              </a:ext>
            </a:extLst>
          </p:cNvPr>
          <p:cNvSpPr txBox="1"/>
          <p:nvPr/>
        </p:nvSpPr>
        <p:spPr>
          <a:xfrm>
            <a:off x="4069080" y="3672490"/>
            <a:ext cx="1904998" cy="276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/>
              <a:t>Entrer votre mot de passe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EAE3BB3-7061-4DBE-AD45-FD1189CF28E5}"/>
              </a:ext>
            </a:extLst>
          </p:cNvPr>
          <p:cNvCxnSpPr/>
          <p:nvPr/>
        </p:nvCxnSpPr>
        <p:spPr>
          <a:xfrm flipH="1" flipV="1">
            <a:off x="1143000" y="3390127"/>
            <a:ext cx="2849880" cy="24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A2D51F3-D8AB-4C74-8560-3E585E050896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" y="3717947"/>
            <a:ext cx="2849880" cy="93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5D59FD7-1183-476E-B562-F1C3F2A330A1}"/>
              </a:ext>
            </a:extLst>
          </p:cNvPr>
          <p:cNvSpPr txBox="1"/>
          <p:nvPr/>
        </p:nvSpPr>
        <p:spPr>
          <a:xfrm>
            <a:off x="4069080" y="4056061"/>
            <a:ext cx="1904999" cy="27699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Cliquer sur « se connecter »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01A2822-D739-482B-A7DA-23680BBE1D41}"/>
              </a:ext>
            </a:extLst>
          </p:cNvPr>
          <p:cNvCxnSpPr/>
          <p:nvPr/>
        </p:nvCxnSpPr>
        <p:spPr>
          <a:xfrm flipH="1" flipV="1">
            <a:off x="1196340" y="4056061"/>
            <a:ext cx="2796540" cy="13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897642F8-4DC5-4B4C-87C0-F4BFDA3CF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8" t="9219" r="14389" b="4262"/>
          <a:stretch/>
        </p:blipFill>
        <p:spPr>
          <a:xfrm>
            <a:off x="481395" y="6195382"/>
            <a:ext cx="5895210" cy="352244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EBC1CA9D-2980-43E2-AA67-162A50707998}"/>
              </a:ext>
            </a:extLst>
          </p:cNvPr>
          <p:cNvSpPr txBox="1"/>
          <p:nvPr/>
        </p:nvSpPr>
        <p:spPr>
          <a:xfrm>
            <a:off x="355599" y="1551259"/>
            <a:ext cx="248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http://arbre.ligamen.org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73C1D77-E8C1-4BE0-AD41-318572F48E98}"/>
              </a:ext>
            </a:extLst>
          </p:cNvPr>
          <p:cNvSpPr txBox="1"/>
          <p:nvPr/>
        </p:nvSpPr>
        <p:spPr>
          <a:xfrm>
            <a:off x="481395" y="5551161"/>
            <a:ext cx="3138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Vous arrivez ensuite sur votre profil</a:t>
            </a:r>
          </a:p>
        </p:txBody>
      </p:sp>
    </p:spTree>
    <p:extLst>
      <p:ext uri="{BB962C8B-B14F-4D97-AF65-F5344CB8AC3E}">
        <p14:creationId xmlns:p14="http://schemas.microsoft.com/office/powerpoint/2010/main" val="22150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600"/>
            <a:ext cx="6858000" cy="36694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4300" y="233321"/>
            <a:ext cx="630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Vous souhaitez CHANGER VOTRE MOT DE PASSE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129866" y="139700"/>
            <a:ext cx="58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2/6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31289" y="820711"/>
            <a:ext cx="642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dirty="0">
                <a:latin typeface="Helvetica Neue"/>
                <a:cs typeface="Helvetica Neue"/>
              </a:rPr>
              <a:t>Cliquer sur l’onglet « 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Modifier</a:t>
            </a:r>
            <a:r>
              <a:rPr lang="fr-FR" sz="1600" dirty="0">
                <a:latin typeface="Helvetica Neue"/>
                <a:cs typeface="Helvetica Neue"/>
              </a:rPr>
              <a:t> 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300" y="3366263"/>
            <a:ext cx="6735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latin typeface="Helvetica Neue"/>
                <a:cs typeface="Helvetica Neue"/>
              </a:rPr>
              <a:t>2.	Créer un nouveau mot de passe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sz="1600" dirty="0">
                <a:latin typeface="Helvetica Neue"/>
                <a:cs typeface="Helvetica Neue"/>
              </a:rPr>
              <a:t>Renseigner les 3 champs : 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Mot de passe actuel </a:t>
            </a:r>
            <a:r>
              <a:rPr lang="fr-FR" sz="1400" dirty="0">
                <a:latin typeface="Helvetica Neue"/>
                <a:cs typeface="Helvetica Neue"/>
              </a:rPr>
              <a:t>: Indiquer son mot de passe actuel 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Mot de passe </a:t>
            </a:r>
            <a:r>
              <a:rPr lang="fr-FR" sz="1400" dirty="0">
                <a:latin typeface="Helvetica Neue"/>
                <a:cs typeface="Helvetica Neue"/>
              </a:rPr>
              <a:t>: Indiquer son nouveau mot de passe 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Confirmer le mot de passe </a:t>
            </a:r>
            <a:r>
              <a:rPr lang="fr-FR" sz="1400" dirty="0">
                <a:latin typeface="Helvetica Neue"/>
                <a:cs typeface="Helvetica Neue"/>
              </a:rPr>
              <a:t>: Confirmer son nouveau mot de passe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sz="1600" dirty="0">
                <a:latin typeface="Helvetica Neue"/>
                <a:cs typeface="Helvetica Neue"/>
              </a:rPr>
              <a:t>Cliquer sur « 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Enregistrer</a:t>
            </a:r>
            <a:r>
              <a:rPr lang="fr-FR" sz="1600" dirty="0">
                <a:latin typeface="Helvetica Neue"/>
                <a:cs typeface="Helvetica Neue"/>
              </a:rPr>
              <a:t> », en bas à gauche de la page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6200" y="9347200"/>
            <a:ext cx="653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Helvetica Neue"/>
                <a:cs typeface="Helvetica Neue"/>
              </a:rPr>
              <a:t>En cas de perte de votre mot de passe : demander à un administrateur </a:t>
            </a:r>
            <a:br>
              <a:rPr lang="fr-FR" sz="1400" dirty="0">
                <a:latin typeface="Helvetica Neue"/>
                <a:cs typeface="Helvetica Neue"/>
              </a:rPr>
            </a:br>
            <a:r>
              <a:rPr lang="fr-FR" sz="1400" dirty="0">
                <a:latin typeface="Helvetica Neue"/>
                <a:cs typeface="Helvetica Neue"/>
              </a:rPr>
              <a:t>qui rétablira le mot de passe initial.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1640B5C-4B1A-4C93-8B16-F8FC83F58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" t="9113" r="-135" b="37356"/>
          <a:stretch/>
        </p:blipFill>
        <p:spPr>
          <a:xfrm>
            <a:off x="122092" y="1235536"/>
            <a:ext cx="6735907" cy="206502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2B538AB-8486-405A-B5BC-487F8617FDA7}"/>
              </a:ext>
            </a:extLst>
          </p:cNvPr>
          <p:cNvCxnSpPr>
            <a:cxnSpLocks/>
          </p:cNvCxnSpPr>
          <p:nvPr/>
        </p:nvCxnSpPr>
        <p:spPr>
          <a:xfrm flipH="1">
            <a:off x="1511301" y="1159265"/>
            <a:ext cx="1291166" cy="1021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C71BE408-831D-42EB-8878-D5250633787A}"/>
              </a:ext>
            </a:extLst>
          </p:cNvPr>
          <p:cNvSpPr/>
          <p:nvPr/>
        </p:nvSpPr>
        <p:spPr>
          <a:xfrm>
            <a:off x="1181100" y="5852160"/>
            <a:ext cx="1264920" cy="37338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3F725C4-6395-4B7C-95A9-D1F8570C5582}"/>
              </a:ext>
            </a:extLst>
          </p:cNvPr>
          <p:cNvSpPr/>
          <p:nvPr/>
        </p:nvSpPr>
        <p:spPr>
          <a:xfrm>
            <a:off x="1181100" y="7303665"/>
            <a:ext cx="1264920" cy="37338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7178736-7FFF-45E3-BE1E-88D8A2319AD4}"/>
              </a:ext>
            </a:extLst>
          </p:cNvPr>
          <p:cNvSpPr/>
          <p:nvPr/>
        </p:nvSpPr>
        <p:spPr>
          <a:xfrm>
            <a:off x="1181100" y="7677045"/>
            <a:ext cx="1264920" cy="37338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06B489C-6BA5-4097-9418-20150741E82B}"/>
              </a:ext>
            </a:extLst>
          </p:cNvPr>
          <p:cNvSpPr/>
          <p:nvPr/>
        </p:nvSpPr>
        <p:spPr>
          <a:xfrm>
            <a:off x="68580" y="9027733"/>
            <a:ext cx="624840" cy="26191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7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4300" y="233321"/>
            <a:ext cx="63009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Vous souhaitez ajouter DES compétences </a:t>
            </a:r>
          </a:p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A VOTRE PAGE WEB PERSONNELLE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129866" y="139700"/>
            <a:ext cx="58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2/6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31289" y="820711"/>
            <a:ext cx="642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dirty="0">
                <a:latin typeface="Helvetica Neue"/>
                <a:cs typeface="Helvetica Neue"/>
              </a:rPr>
              <a:t>Cliquer sur l’onglet « 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Ajouter des compétences</a:t>
            </a:r>
            <a:r>
              <a:rPr lang="fr-FR" sz="1600" dirty="0">
                <a:latin typeface="Helvetica Neue"/>
                <a:cs typeface="Helvetica Neue"/>
              </a:rPr>
              <a:t>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41E14DC-E31B-45C3-A5D0-A02703EAD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1" t="9678" r="12889" b="36874"/>
          <a:stretch/>
        </p:blipFill>
        <p:spPr>
          <a:xfrm>
            <a:off x="409596" y="1255415"/>
            <a:ext cx="6038808" cy="2457137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21B1F9F-FE0B-4F47-BBA1-28DA0754DC44}"/>
              </a:ext>
            </a:extLst>
          </p:cNvPr>
          <p:cNvCxnSpPr/>
          <p:nvPr/>
        </p:nvCxnSpPr>
        <p:spPr>
          <a:xfrm flipH="1">
            <a:off x="1744980" y="1191331"/>
            <a:ext cx="1524000" cy="1163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62275C8D-08C6-49FF-B288-44CE205C5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34" t="8716" r="16889" b="17448"/>
          <a:stretch/>
        </p:blipFill>
        <p:spPr>
          <a:xfrm>
            <a:off x="409596" y="5643018"/>
            <a:ext cx="5974272" cy="36076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93A054-9110-403A-986E-E329A8EF5CD1}"/>
              </a:ext>
            </a:extLst>
          </p:cNvPr>
          <p:cNvSpPr/>
          <p:nvPr/>
        </p:nvSpPr>
        <p:spPr>
          <a:xfrm>
            <a:off x="409596" y="3721794"/>
            <a:ext cx="597427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latin typeface="Helvetica Neue"/>
                <a:cs typeface="Helvetica Neue"/>
              </a:rPr>
              <a:t>2.	Rechercher, ajouter et enregistrer des compétences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sz="1600" dirty="0">
                <a:latin typeface="Helvetica Neue"/>
                <a:cs typeface="Helvetica Neue"/>
              </a:rPr>
              <a:t>Cliquer sur 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une catégorie</a:t>
            </a:r>
            <a:r>
              <a:rPr lang="fr-FR" sz="1600" dirty="0">
                <a:solidFill>
                  <a:srgbClr val="00B050"/>
                </a:solidFill>
                <a:latin typeface="Helvetica Neue"/>
                <a:cs typeface="Helvetica Neue"/>
              </a:rPr>
              <a:t> </a:t>
            </a:r>
            <a:r>
              <a:rPr lang="fr-FR" sz="1600" dirty="0">
                <a:latin typeface="Helvetica Neue"/>
                <a:cs typeface="Helvetica Neue"/>
              </a:rPr>
              <a:t>de compétences ou Indiquer un mot clef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sz="1600" dirty="0">
                <a:latin typeface="Helvetica Neue"/>
                <a:cs typeface="Helvetica Neue"/>
              </a:rPr>
              <a:t>Cliquer 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sur Ajouter</a:t>
            </a:r>
            <a:r>
              <a:rPr lang="fr-FR" sz="1600" dirty="0">
                <a:latin typeface="Helvetica Neue"/>
                <a:cs typeface="Helvetica Neue"/>
              </a:rPr>
              <a:t>  à droite de la ou les compétences choisie(s)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sz="1600" dirty="0">
                <a:latin typeface="Helvetica Neue"/>
                <a:cs typeface="Helvetica Neue"/>
              </a:rPr>
              <a:t>Cliquer sur 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Enregistrer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BA7F47A-7CDC-4BF1-94FD-7AF3EE5F61EC}"/>
              </a:ext>
            </a:extLst>
          </p:cNvPr>
          <p:cNvCxnSpPr/>
          <p:nvPr/>
        </p:nvCxnSpPr>
        <p:spPr>
          <a:xfrm flipH="1">
            <a:off x="1104900" y="4373880"/>
            <a:ext cx="1005840" cy="3086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D083445-0E71-4509-8ECA-2245F6A12348}"/>
              </a:ext>
            </a:extLst>
          </p:cNvPr>
          <p:cNvCxnSpPr>
            <a:cxnSpLocks/>
          </p:cNvCxnSpPr>
          <p:nvPr/>
        </p:nvCxnSpPr>
        <p:spPr>
          <a:xfrm>
            <a:off x="2110740" y="4953000"/>
            <a:ext cx="2148840" cy="3185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358C5B8-BAAD-4AC6-9088-A22DCE101697}"/>
              </a:ext>
            </a:extLst>
          </p:cNvPr>
          <p:cNvCxnSpPr>
            <a:cxnSpLocks/>
          </p:cNvCxnSpPr>
          <p:nvPr/>
        </p:nvCxnSpPr>
        <p:spPr>
          <a:xfrm>
            <a:off x="2874656" y="5387340"/>
            <a:ext cx="2230744" cy="1813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7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29866" y="139700"/>
            <a:ext cx="58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3/6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4300" y="199455"/>
            <a:ext cx="5945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Vous souhaitez auto-évaluer</a:t>
            </a:r>
          </a:p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 L’UNE DE VOS COMPETENCES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1289" y="831818"/>
            <a:ext cx="642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dirty="0">
                <a:latin typeface="Helvetica Neue"/>
                <a:cs typeface="Helvetica Neue"/>
              </a:rPr>
              <a:t>Aller sur le profil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>
                <a:latin typeface="Helvetica Neue"/>
                <a:cs typeface="Helvetica Neue"/>
              </a:rPr>
              <a:t>Cliquer sur « 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Modifier</a:t>
            </a:r>
            <a:r>
              <a:rPr lang="fr-FR" sz="1600" dirty="0">
                <a:latin typeface="Helvetica Neue"/>
                <a:cs typeface="Helvetica Neue"/>
              </a:rPr>
              <a:t> » à droite de la compétence à auto-évaluer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12484" y="6020596"/>
            <a:ext cx="64219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Helvetica Neue"/>
                <a:cs typeface="Helvetica Neue"/>
              </a:rPr>
              <a:t>3.	Auto-évaluer votre compétence :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latin typeface="Helvetica Neue"/>
                <a:cs typeface="Helvetica Neue"/>
              </a:rPr>
              <a:t>Choisir un ou plusieurs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indicateurs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latin typeface="Helvetica Neue"/>
                <a:cs typeface="Helvetica Neue"/>
              </a:rPr>
              <a:t>Déposer un court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témoignage</a:t>
            </a:r>
            <a:r>
              <a:rPr lang="fr-FR" sz="1400" dirty="0">
                <a:latin typeface="Helvetica Neue"/>
                <a:cs typeface="Helvetica Neue"/>
              </a:rPr>
              <a:t> d’expériences ou de pratiques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latin typeface="Helvetica Neue"/>
                <a:cs typeface="Helvetica Neue"/>
              </a:rPr>
              <a:t>Joindre un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PDF</a:t>
            </a:r>
            <a:r>
              <a:rPr lang="fr-FR" sz="1400" dirty="0">
                <a:latin typeface="Helvetica Neue"/>
                <a:cs typeface="Helvetica Neue"/>
              </a:rPr>
              <a:t> et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enregistrer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D069DC9-1AB0-4B10-A6B8-901E00C85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3" t="8884" r="13111" b="3413"/>
          <a:stretch/>
        </p:blipFill>
        <p:spPr>
          <a:xfrm>
            <a:off x="296333" y="1464179"/>
            <a:ext cx="6438117" cy="4324545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961227E-50D4-4393-B8FD-ACA70A89DBCD}"/>
              </a:ext>
            </a:extLst>
          </p:cNvPr>
          <p:cNvCxnSpPr/>
          <p:nvPr/>
        </p:nvCxnSpPr>
        <p:spPr>
          <a:xfrm>
            <a:off x="2186940" y="1416593"/>
            <a:ext cx="3268980" cy="3704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6DA7E32-CA23-406D-B2E9-6036FB318783}"/>
              </a:ext>
            </a:extLst>
          </p:cNvPr>
          <p:cNvCxnSpPr>
            <a:cxnSpLocks/>
          </p:cNvCxnSpPr>
          <p:nvPr/>
        </p:nvCxnSpPr>
        <p:spPr>
          <a:xfrm>
            <a:off x="4975860" y="4602480"/>
            <a:ext cx="426720" cy="723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5DB8AEE-B55E-4F01-ABAF-7253FE229368}"/>
              </a:ext>
            </a:extLst>
          </p:cNvPr>
          <p:cNvCxnSpPr/>
          <p:nvPr/>
        </p:nvCxnSpPr>
        <p:spPr>
          <a:xfrm>
            <a:off x="4975860" y="4602480"/>
            <a:ext cx="426720" cy="960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CA478CD4-FAED-4BCB-B0AA-9B415C11A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82" t="14050" r="14629" b="8809"/>
          <a:stretch/>
        </p:blipFill>
        <p:spPr>
          <a:xfrm>
            <a:off x="184299" y="7123724"/>
            <a:ext cx="6533999" cy="2721316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14B20AF-3D0F-4230-A6E6-1988C6A765CC}"/>
              </a:ext>
            </a:extLst>
          </p:cNvPr>
          <p:cNvCxnSpPr>
            <a:cxnSpLocks/>
          </p:cNvCxnSpPr>
          <p:nvPr/>
        </p:nvCxnSpPr>
        <p:spPr>
          <a:xfrm flipH="1">
            <a:off x="2255520" y="6463430"/>
            <a:ext cx="437576" cy="12403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ECA6C3AE-9628-4CA3-A08A-E49319256AFB}"/>
              </a:ext>
            </a:extLst>
          </p:cNvPr>
          <p:cNvCxnSpPr>
            <a:cxnSpLocks/>
          </p:cNvCxnSpPr>
          <p:nvPr/>
        </p:nvCxnSpPr>
        <p:spPr>
          <a:xfrm>
            <a:off x="2818356" y="6676373"/>
            <a:ext cx="107724" cy="1949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2DF8105-3D9F-4DF6-BE86-715B6709E8FC}"/>
              </a:ext>
            </a:extLst>
          </p:cNvPr>
          <p:cNvCxnSpPr>
            <a:cxnSpLocks/>
          </p:cNvCxnSpPr>
          <p:nvPr/>
        </p:nvCxnSpPr>
        <p:spPr>
          <a:xfrm>
            <a:off x="3018773" y="6914367"/>
            <a:ext cx="1530367" cy="2793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 : en arc 43">
            <a:extLst>
              <a:ext uri="{FF2B5EF4-FFF2-40B4-BE49-F238E27FC236}">
                <a16:creationId xmlns:a16="http://schemas.microsoft.com/office/drawing/2014/main" id="{E2AE7A54-6BC9-49EA-917C-CED3F22BB6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0721" y="8008301"/>
            <a:ext cx="2321397" cy="315759"/>
          </a:xfrm>
          <a:prstGeom prst="curvedConnector3">
            <a:avLst>
              <a:gd name="adj1" fmla="val 9964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2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4300" y="199455"/>
            <a:ext cx="63009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Vous souhaitez ajouter</a:t>
            </a:r>
            <a:b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</a:br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UNE NOUVELLE Compétence à LA LISTE COMMUNE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1040" y="850256"/>
            <a:ext cx="642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dirty="0">
                <a:solidFill>
                  <a:prstClr val="black"/>
                </a:solidFill>
                <a:latin typeface="Helvetica Neue"/>
                <a:cs typeface="Helvetica Neue"/>
              </a:rPr>
              <a:t>Cliquer sur « 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Ajouter un contenu</a:t>
            </a:r>
            <a:r>
              <a:rPr lang="fr-FR" sz="1600" dirty="0">
                <a:solidFill>
                  <a:prstClr val="black"/>
                </a:solidFill>
                <a:latin typeface="Helvetica Neue"/>
                <a:cs typeface="Helvetica Neue"/>
              </a:rPr>
              <a:t> » en haut à droite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1040" y="5124639"/>
            <a:ext cx="64219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Helvetica Neue"/>
                <a:cs typeface="Helvetica Neue"/>
              </a:rPr>
              <a:t>3. 	Ajouter une nouvelle compétence à la liste commune</a:t>
            </a:r>
          </a:p>
          <a:p>
            <a:pPr marL="285750" indent="-285750">
              <a:buFont typeface="Arial"/>
              <a:buChar char="•"/>
            </a:pP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Nommer</a:t>
            </a: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 la compétence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Choisissez une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catégorie</a:t>
            </a:r>
          </a:p>
          <a:p>
            <a:pPr marL="285750" indent="-285750">
              <a:buFont typeface="Arial"/>
              <a:buChar char="•"/>
            </a:pP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Enregistrer</a:t>
            </a: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 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4028"/>
            <a:ext cx="6858000" cy="213886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7368" y="2931785"/>
            <a:ext cx="642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Helvetica Neue"/>
                <a:cs typeface="Helvetica Neue"/>
              </a:rPr>
              <a:t>2.	Cliquer sur « 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Compétences</a:t>
            </a:r>
            <a:r>
              <a:rPr lang="fr-FR" sz="1600" dirty="0">
                <a:solidFill>
                  <a:prstClr val="black"/>
                </a:solidFill>
                <a:latin typeface="Helvetica Neue"/>
                <a:cs typeface="Helvetica Neue"/>
              </a:rPr>
              <a:t> » 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31040" y="8364988"/>
            <a:ext cx="642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ASTUCE : Pour revenir à votre page Web, cliquer sur « 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Mon compte</a:t>
            </a: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 » ou sur le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logo d’Harmonia</a:t>
            </a:r>
            <a:r>
              <a:rPr lang="fr-FR" sz="1400" dirty="0">
                <a:solidFill>
                  <a:srgbClr val="00B050"/>
                </a:solidFill>
                <a:latin typeface="Helvetica Neue"/>
                <a:cs typeface="Helvetica Neue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: 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129866" y="139700"/>
            <a:ext cx="58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4/6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960DE1-7181-4818-B867-BB1F9A4DD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2" t="9178" r="15972" b="63049"/>
          <a:stretch/>
        </p:blipFill>
        <p:spPr>
          <a:xfrm>
            <a:off x="167367" y="1484727"/>
            <a:ext cx="6182631" cy="139972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6147BAD-425C-4556-8BC0-DA5FDBB49B44}"/>
              </a:ext>
            </a:extLst>
          </p:cNvPr>
          <p:cNvSpPr/>
          <p:nvPr/>
        </p:nvSpPr>
        <p:spPr>
          <a:xfrm>
            <a:off x="5018765" y="1393360"/>
            <a:ext cx="741955" cy="28651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8B7B580-DCBC-4B2F-A969-00A3483D9222}"/>
              </a:ext>
            </a:extLst>
          </p:cNvPr>
          <p:cNvCxnSpPr>
            <a:cxnSpLocks/>
          </p:cNvCxnSpPr>
          <p:nvPr/>
        </p:nvCxnSpPr>
        <p:spPr>
          <a:xfrm>
            <a:off x="2717227" y="1162864"/>
            <a:ext cx="2290805" cy="276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0C86B210-B602-4DC6-9E8C-F6FD9EC0E3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3" t="8874" r="17000" b="57077"/>
          <a:stretch/>
        </p:blipFill>
        <p:spPr>
          <a:xfrm>
            <a:off x="167368" y="3322817"/>
            <a:ext cx="6182928" cy="1762207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FD661B4-9049-4C73-A172-3D3A20977567}"/>
              </a:ext>
            </a:extLst>
          </p:cNvPr>
          <p:cNvCxnSpPr>
            <a:cxnSpLocks/>
          </p:cNvCxnSpPr>
          <p:nvPr/>
        </p:nvCxnSpPr>
        <p:spPr>
          <a:xfrm flipH="1">
            <a:off x="693420" y="3258996"/>
            <a:ext cx="1851660" cy="1523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10E8FA0E-6712-4EB6-AE2B-FF4B35AADF0E}"/>
              </a:ext>
            </a:extLst>
          </p:cNvPr>
          <p:cNvSpPr/>
          <p:nvPr/>
        </p:nvSpPr>
        <p:spPr>
          <a:xfrm>
            <a:off x="201930" y="6350344"/>
            <a:ext cx="982980" cy="32320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E7606FA-008B-4DD1-84EA-249BC5725614}"/>
              </a:ext>
            </a:extLst>
          </p:cNvPr>
          <p:cNvSpPr/>
          <p:nvPr/>
        </p:nvSpPr>
        <p:spPr>
          <a:xfrm>
            <a:off x="201930" y="6713180"/>
            <a:ext cx="982980" cy="32320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D5DF487-F6F3-449D-8177-CB2B0034E129}"/>
              </a:ext>
            </a:extLst>
          </p:cNvPr>
          <p:cNvSpPr/>
          <p:nvPr/>
        </p:nvSpPr>
        <p:spPr>
          <a:xfrm>
            <a:off x="201930" y="7999982"/>
            <a:ext cx="982980" cy="30658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678B22F-E429-4F3F-8FCB-287BAE9CE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44" t="8874" r="15000" b="70696"/>
          <a:stretch/>
        </p:blipFill>
        <p:spPr>
          <a:xfrm>
            <a:off x="394408" y="8946633"/>
            <a:ext cx="5735458" cy="934184"/>
          </a:xfrm>
          <a:prstGeom prst="rect">
            <a:avLst/>
          </a:prstGeom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09CB4EF-35EF-487E-9197-2C7F697AA06D}"/>
              </a:ext>
            </a:extLst>
          </p:cNvPr>
          <p:cNvCxnSpPr>
            <a:cxnSpLocks/>
          </p:cNvCxnSpPr>
          <p:nvPr/>
        </p:nvCxnSpPr>
        <p:spPr>
          <a:xfrm>
            <a:off x="914400" y="8808720"/>
            <a:ext cx="0" cy="441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6F99EA12-2066-4293-AFAA-5C28710055E4}"/>
              </a:ext>
            </a:extLst>
          </p:cNvPr>
          <p:cNvCxnSpPr/>
          <p:nvPr/>
        </p:nvCxnSpPr>
        <p:spPr>
          <a:xfrm flipH="1">
            <a:off x="4785360" y="8648700"/>
            <a:ext cx="152400" cy="297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5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9581" y="167746"/>
            <a:ext cx="63009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VOUS SOUHAITEZ VOIR L’ARBRE DES COMPETENCES </a:t>
            </a:r>
          </a:p>
          <a:p>
            <a:pPr algn="ctr"/>
            <a:r>
              <a:rPr lang="fr-FR" sz="1600" b="1" cap="all" dirty="0">
                <a:solidFill>
                  <a:srgbClr val="00B050"/>
                </a:solidFill>
                <a:latin typeface="Helvetica Neue"/>
                <a:cs typeface="Helvetica Neue"/>
              </a:rPr>
              <a:t>De la profession notariale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1581" y="3969530"/>
            <a:ext cx="6300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Chaque brique de l’arbre indique une compétence détenue </a:t>
            </a:r>
            <a:b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</a:b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par au moins une personne.</a:t>
            </a:r>
          </a:p>
          <a:p>
            <a:pPr marL="342900" indent="-342900" algn="just">
              <a:buFont typeface="Arial"/>
              <a:buChar char="•"/>
            </a:pP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Plus une compétence est foncée, plus elle est détenue </a:t>
            </a:r>
            <a:b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</a:b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par un nombre important de personnes. </a:t>
            </a:r>
          </a:p>
          <a:p>
            <a:pPr marL="285750" indent="-285750" algn="just">
              <a:buFont typeface="Arial"/>
              <a:buChar char="•"/>
            </a:pP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 Le tronc indique les compétences les plus partagées. </a:t>
            </a:r>
          </a:p>
          <a:p>
            <a:pPr algn="just"/>
            <a:endParaRPr lang="fr-FR" sz="1400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29866" y="139700"/>
            <a:ext cx="58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5/6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31289" y="820711"/>
            <a:ext cx="642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Helvetica Neue"/>
                <a:cs typeface="Helvetica Neue"/>
              </a:rPr>
              <a:t>1.	Sur le profil, cliquer sur « </a:t>
            </a:r>
            <a:r>
              <a:rPr lang="fr-FR" sz="1600" u="sng" dirty="0">
                <a:solidFill>
                  <a:srgbClr val="00B050"/>
                </a:solidFill>
                <a:latin typeface="Helvetica Neue"/>
                <a:cs typeface="Helvetica Neue"/>
              </a:rPr>
              <a:t>Arbre de la profession notariale</a:t>
            </a:r>
            <a:r>
              <a:rPr lang="fr-FR" sz="1600" dirty="0">
                <a:solidFill>
                  <a:srgbClr val="00B050"/>
                </a:solidFill>
                <a:latin typeface="Helvetica Neue"/>
                <a:cs typeface="Helvetica Neue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Helvetica Neue"/>
                <a:cs typeface="Helvetica Neue"/>
              </a:rPr>
              <a:t>»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91784" y="3663038"/>
            <a:ext cx="642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Helvetica Neue"/>
                <a:cs typeface="Helvetica Neue"/>
              </a:rPr>
              <a:t>2.	Consulter l’arbre des talents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5446" y="5059680"/>
            <a:ext cx="6542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Quand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je clique sur une compétence</a:t>
            </a: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, alors la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liste des personnes</a:t>
            </a:r>
            <a:b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</a:b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qui la détiennent apparaît dans l’onglet à droite de l’arbre.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867" y="8898466"/>
            <a:ext cx="613832" cy="577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930523-0D54-4FE3-86FA-DC8A68ECC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t="7970" r="14555" b="28136"/>
          <a:stretch/>
        </p:blipFill>
        <p:spPr>
          <a:xfrm>
            <a:off x="191784" y="1178527"/>
            <a:ext cx="6431265" cy="237889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B3FE5C5-D8F2-4EB5-BF6A-B61668B5B280}"/>
              </a:ext>
            </a:extLst>
          </p:cNvPr>
          <p:cNvSpPr/>
          <p:nvPr/>
        </p:nvSpPr>
        <p:spPr>
          <a:xfrm>
            <a:off x="261581" y="3218871"/>
            <a:ext cx="1704379" cy="400629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C7DA4F1-9AC5-47E7-B0A8-E9927A6918DC}"/>
              </a:ext>
            </a:extLst>
          </p:cNvPr>
          <p:cNvCxnSpPr/>
          <p:nvPr/>
        </p:nvCxnSpPr>
        <p:spPr>
          <a:xfrm flipH="1">
            <a:off x="1905463" y="1159265"/>
            <a:ext cx="2422697" cy="2059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0D4E26CD-693D-47C6-97DF-2E6B06544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78" t="8123" r="16556" b="5046"/>
          <a:stretch/>
        </p:blipFill>
        <p:spPr>
          <a:xfrm>
            <a:off x="1078332" y="5622302"/>
            <a:ext cx="4531455" cy="4283698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E1B98D6-CF72-49D8-9B6A-42C56858A773}"/>
              </a:ext>
            </a:extLst>
          </p:cNvPr>
          <p:cNvCxnSpPr>
            <a:cxnSpLocks/>
          </p:cNvCxnSpPr>
          <p:nvPr/>
        </p:nvCxnSpPr>
        <p:spPr>
          <a:xfrm>
            <a:off x="1790700" y="5321290"/>
            <a:ext cx="0" cy="415506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EDB25B4A-405C-4CFD-AF40-EB7F64D32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000" t="9196" r="3815" b="67226"/>
          <a:stretch/>
        </p:blipFill>
        <p:spPr>
          <a:xfrm>
            <a:off x="5621018" y="5661017"/>
            <a:ext cx="1236982" cy="1346279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3776FE2-05FE-49E5-A0A1-7C5126EFB75B}"/>
              </a:ext>
            </a:extLst>
          </p:cNvPr>
          <p:cNvCxnSpPr>
            <a:cxnSpLocks/>
          </p:cNvCxnSpPr>
          <p:nvPr/>
        </p:nvCxnSpPr>
        <p:spPr>
          <a:xfrm>
            <a:off x="4953000" y="5354525"/>
            <a:ext cx="668018" cy="442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169D0755-6D4D-4CEA-82D8-F4220004395E}"/>
              </a:ext>
            </a:extLst>
          </p:cNvPr>
          <p:cNvSpPr/>
          <p:nvPr/>
        </p:nvSpPr>
        <p:spPr>
          <a:xfrm>
            <a:off x="5532120" y="5486400"/>
            <a:ext cx="1305545" cy="177546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B1FD28D-7C0C-4A86-8CAC-0331BA60A6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11" r="85023" b="33286"/>
          <a:stretch/>
        </p:blipFill>
        <p:spPr>
          <a:xfrm>
            <a:off x="51200" y="5659844"/>
            <a:ext cx="1251226" cy="27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9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2036" y="171010"/>
            <a:ext cx="6743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  <a:latin typeface="Helvetica Neue"/>
                <a:cs typeface="Helvetica Neue"/>
              </a:rPr>
              <a:t>VOUS SOUHAITEZ VOIR VOS TALENTS 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  <a:latin typeface="Helvetica Neue"/>
                <a:cs typeface="Helvetica Neue"/>
              </a:rPr>
              <a:t>DANS L’ARBRE HARMONIA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1224" y="819610"/>
            <a:ext cx="63627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Dans l’onglet </a:t>
            </a:r>
            <a:r>
              <a:rPr lang="fr-FR" sz="1400">
                <a:solidFill>
                  <a:prstClr val="black"/>
                </a:solidFill>
                <a:latin typeface="Helvetica Neue"/>
                <a:cs typeface="Helvetica Neue"/>
              </a:rPr>
              <a:t>« Contributions</a:t>
            </a: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 » à gauche de l’arbre, cliquer sur :</a:t>
            </a:r>
          </a:p>
          <a:p>
            <a:pPr>
              <a:spcAft>
                <a:spcPts val="1200"/>
              </a:spcAft>
            </a:pP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      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votre nom ou surnom</a:t>
            </a: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Vos compétences apparaissent en jaune dans l’arbre.</a:t>
            </a:r>
          </a:p>
          <a:p>
            <a:pPr>
              <a:spcAft>
                <a:spcPts val="1200"/>
              </a:spcAft>
            </a:pP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Les compétences en jaune dans le tronc sont celles que vous partagez le plus avec le groupe. </a:t>
            </a:r>
            <a:b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</a:b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Et celles en jaune dans les branches, vos spécificités.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Dans l’onglet à droite apparaît la </a:t>
            </a:r>
            <a:r>
              <a:rPr lang="fr-FR" sz="1400" u="sng" dirty="0">
                <a:solidFill>
                  <a:srgbClr val="00B050"/>
                </a:solidFill>
                <a:latin typeface="Helvetica Neue"/>
                <a:cs typeface="Helvetica Neue"/>
              </a:rPr>
              <a:t>liste des personnes</a:t>
            </a:r>
            <a:r>
              <a:rPr lang="fr-FR" sz="1400" dirty="0">
                <a:solidFill>
                  <a:prstClr val="black"/>
                </a:solidFill>
                <a:latin typeface="Helvetica Neue"/>
                <a:cs typeface="Helvetica Neue"/>
              </a:rPr>
              <a:t> dont les compétences sont les plus proches des vôtres.</a:t>
            </a:r>
          </a:p>
          <a:p>
            <a:endParaRPr lang="fr-FR" sz="1600" dirty="0">
              <a:solidFill>
                <a:prstClr val="black"/>
              </a:solidFill>
              <a:latin typeface="Helvetica Neue"/>
              <a:cs typeface="Helvetica Neue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129866" y="139700"/>
            <a:ext cx="58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</a:rPr>
              <a:t>6/6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79CB37-B306-4B31-BB4C-A6CBED4AE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8" t="12074" r="24889" b="6543"/>
          <a:stretch/>
        </p:blipFill>
        <p:spPr>
          <a:xfrm>
            <a:off x="290169" y="3840910"/>
            <a:ext cx="5656200" cy="55883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69E42CE-C8E0-47C7-9AEC-755A22D03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16" r="90091" b="40578"/>
          <a:stretch/>
        </p:blipFill>
        <p:spPr>
          <a:xfrm>
            <a:off x="258178" y="3352800"/>
            <a:ext cx="1250704" cy="3543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464642-3FBB-44A0-B9F9-D8F2D3C052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56" t="8519" r="3765" b="47827"/>
          <a:stretch/>
        </p:blipFill>
        <p:spPr>
          <a:xfrm>
            <a:off x="4833689" y="3352800"/>
            <a:ext cx="1758935" cy="27546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3FFF4B5-5EFA-43D4-80F8-F5579C4E8010}"/>
              </a:ext>
            </a:extLst>
          </p:cNvPr>
          <p:cNvSpPr txBox="1"/>
          <p:nvPr/>
        </p:nvSpPr>
        <p:spPr>
          <a:xfrm>
            <a:off x="4567600" y="6786130"/>
            <a:ext cx="22140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Helvetica Neue"/>
                <a:cs typeface="Helvetica Neue"/>
              </a:rPr>
              <a:t>Dans les branches en jaune : </a:t>
            </a:r>
          </a:p>
          <a:p>
            <a:r>
              <a:rPr lang="fr-FR" sz="1200" dirty="0">
                <a:solidFill>
                  <a:prstClr val="black"/>
                </a:solidFill>
                <a:latin typeface="Helvetica Neue"/>
                <a:cs typeface="Helvetica Neue"/>
              </a:rPr>
              <a:t>Vos différences</a:t>
            </a:r>
          </a:p>
          <a:p>
            <a:endParaRPr lang="fr-FR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383C1A9-B4A9-439F-9BEF-55D47292BA43}"/>
              </a:ext>
            </a:extLst>
          </p:cNvPr>
          <p:cNvCxnSpPr>
            <a:cxnSpLocks/>
          </p:cNvCxnSpPr>
          <p:nvPr/>
        </p:nvCxnSpPr>
        <p:spPr>
          <a:xfrm flipH="1">
            <a:off x="1737360" y="8027085"/>
            <a:ext cx="2862231" cy="1280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13741E3-FD0A-44D2-A181-1445326F4B75}"/>
              </a:ext>
            </a:extLst>
          </p:cNvPr>
          <p:cNvCxnSpPr>
            <a:cxnSpLocks/>
          </p:cNvCxnSpPr>
          <p:nvPr/>
        </p:nvCxnSpPr>
        <p:spPr>
          <a:xfrm flipH="1">
            <a:off x="3522574" y="7052309"/>
            <a:ext cx="1045026" cy="728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00EE944-CC77-4E2F-817E-3C5723B04685}"/>
              </a:ext>
            </a:extLst>
          </p:cNvPr>
          <p:cNvCxnSpPr>
            <a:cxnSpLocks/>
          </p:cNvCxnSpPr>
          <p:nvPr/>
        </p:nvCxnSpPr>
        <p:spPr>
          <a:xfrm flipH="1">
            <a:off x="3958003" y="7052309"/>
            <a:ext cx="617496" cy="240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0E4E67D1-3A1F-4F4F-A537-46DB5E5DA5B8}"/>
              </a:ext>
            </a:extLst>
          </p:cNvPr>
          <p:cNvSpPr txBox="1"/>
          <p:nvPr/>
        </p:nvSpPr>
        <p:spPr>
          <a:xfrm>
            <a:off x="4575499" y="7791494"/>
            <a:ext cx="1848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Helvetica Neue"/>
                <a:cs typeface="Helvetica Neue"/>
              </a:rPr>
              <a:t>Dans le tronc en jaune : </a:t>
            </a:r>
          </a:p>
          <a:p>
            <a:r>
              <a:rPr lang="fr-FR" sz="1200" dirty="0">
                <a:solidFill>
                  <a:prstClr val="black"/>
                </a:solidFill>
                <a:latin typeface="Helvetica Neue"/>
                <a:cs typeface="Helvetica Neue"/>
              </a:rPr>
              <a:t>Vos points communs</a:t>
            </a:r>
          </a:p>
          <a:p>
            <a:endParaRPr lang="fr-FR" dirty="0"/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A4529224-8F40-46E8-BB61-FE91CAB6015C}"/>
              </a:ext>
            </a:extLst>
          </p:cNvPr>
          <p:cNvCxnSpPr/>
          <p:nvPr/>
        </p:nvCxnSpPr>
        <p:spPr>
          <a:xfrm flipH="1">
            <a:off x="4266751" y="8027085"/>
            <a:ext cx="332840" cy="1280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085406B-1F0A-4F14-A441-0F8ABA6214E5}"/>
              </a:ext>
            </a:extLst>
          </p:cNvPr>
          <p:cNvCxnSpPr>
            <a:cxnSpLocks/>
          </p:cNvCxnSpPr>
          <p:nvPr/>
        </p:nvCxnSpPr>
        <p:spPr>
          <a:xfrm>
            <a:off x="4433171" y="2881834"/>
            <a:ext cx="969409" cy="785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Ellipse 56">
            <a:extLst>
              <a:ext uri="{FF2B5EF4-FFF2-40B4-BE49-F238E27FC236}">
                <a16:creationId xmlns:a16="http://schemas.microsoft.com/office/drawing/2014/main" id="{F6D78087-0DCC-4FBE-A7DC-11D5057D30DA}"/>
              </a:ext>
            </a:extLst>
          </p:cNvPr>
          <p:cNvSpPr/>
          <p:nvPr/>
        </p:nvSpPr>
        <p:spPr>
          <a:xfrm>
            <a:off x="5196840" y="3301444"/>
            <a:ext cx="1402982" cy="317637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69C8A4E4-D48E-44D1-BCF2-B31171B1F922}"/>
              </a:ext>
            </a:extLst>
          </p:cNvPr>
          <p:cNvCxnSpPr>
            <a:cxnSpLocks/>
          </p:cNvCxnSpPr>
          <p:nvPr/>
        </p:nvCxnSpPr>
        <p:spPr>
          <a:xfrm flipH="1">
            <a:off x="144780" y="1264920"/>
            <a:ext cx="5562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09BE2DC3-762B-4F93-8E86-285814A34267}"/>
              </a:ext>
            </a:extLst>
          </p:cNvPr>
          <p:cNvCxnSpPr/>
          <p:nvPr/>
        </p:nvCxnSpPr>
        <p:spPr>
          <a:xfrm>
            <a:off x="144780" y="1264920"/>
            <a:ext cx="0" cy="2956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1DE93D69-E5E3-4518-9B02-12D5D0FE17CF}"/>
              </a:ext>
            </a:extLst>
          </p:cNvPr>
          <p:cNvCxnSpPr/>
          <p:nvPr/>
        </p:nvCxnSpPr>
        <p:spPr>
          <a:xfrm>
            <a:off x="144780" y="4221480"/>
            <a:ext cx="113398" cy="53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195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fdt_BasePP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12886</TotalTime>
  <Words>229</Words>
  <Application>Microsoft Office PowerPoint</Application>
  <PresentationFormat>Format A4 (210 x 297 mm)</PresentationFormat>
  <Paragraphs>79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Helvetica Neue</vt:lpstr>
      <vt:lpstr>Thème Office</vt:lpstr>
      <vt:lpstr>Cfdt_BasePPT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Afremaux</dc:creator>
  <cp:keywords/>
  <dc:description/>
  <cp:lastModifiedBy>Clément BRUN</cp:lastModifiedBy>
  <cp:revision>209</cp:revision>
  <cp:lastPrinted>2017-06-27T14:52:07Z</cp:lastPrinted>
  <dcterms:created xsi:type="dcterms:W3CDTF">2016-09-21T07:10:57Z</dcterms:created>
  <dcterms:modified xsi:type="dcterms:W3CDTF">2018-01-23T16:06:20Z</dcterms:modified>
  <cp:category/>
</cp:coreProperties>
</file>